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765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695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95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35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63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86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33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36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50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882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063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26780-64B8-4723-9263-28A9F4456DDB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AE40F-2B32-4036-BDB3-9DBBF7CF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15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err="1" smtClean="0"/>
              <a:t>Компьютерное</a:t>
            </a:r>
            <a:r>
              <a:rPr lang="uk-UA" dirty="0" smtClean="0"/>
              <a:t> </a:t>
            </a:r>
            <a:r>
              <a:rPr lang="uk-UA" dirty="0" err="1" smtClean="0"/>
              <a:t>зрение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551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Часть 1: Введение в компьютерное зрение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Определение </a:t>
            </a:r>
            <a:r>
              <a:rPr lang="ru-RU" dirty="0"/>
              <a:t>компьютерного зрения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История развития компьютерного зрения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Применение компьютерного зрения в различных отраслях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61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Часть 2: Технологии компьютерного зрения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Основные </a:t>
            </a:r>
            <a:r>
              <a:rPr lang="ru-RU" dirty="0"/>
              <a:t>принципы технологии компьютерного зрения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Алгоритмы обработки изображений и видео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Системы визуального наблюдения и распознавания объектов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0077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Часть 3: Применение компьютерного зрения в различных областях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Компьютерное </a:t>
            </a:r>
            <a:r>
              <a:rPr lang="ru-RU" dirty="0"/>
              <a:t>зрение в медицине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Компьютерное зрение в транспорте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Компьютерное зрение в производстве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Компьютерное зрение в безопасности и защите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545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Часть 4: Будущее компьютерного зрения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Тенденции развития технологии компьютерного зрения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Возможности и ограничения использования компьютерного зрения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Перспективы применения компьютерного зрения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61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Часть 1: Введение в компьютерное зрение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Компьютерное зрение - это область информатики, которая занимается разработкой алгоритмов и программ, которые позволяют компьютерам анализировать, понимать и обрабатывать изображения и видео.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85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024" y="434975"/>
            <a:ext cx="11782425" cy="589915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Основные задачи компьютерного зрения включают </a:t>
            </a:r>
            <a:r>
              <a:rPr lang="ru-RU" dirty="0" smtClean="0"/>
              <a:t>методы получения , обработки , анализа и понимания цифровых изображений, а также извлечения многомерных данных из реального мира для получения числовой или символьной информации, например, в форме решений, </a:t>
            </a:r>
            <a:r>
              <a:rPr lang="ru-RU" dirty="0" smtClean="0"/>
              <a:t>распознавание лиц, обработку изображений и видео, автоматическое классифицирование и сегментацию объектов, разработку систем видеонаблюдения и систем автономного управления роботами.</a:t>
            </a:r>
          </a:p>
          <a:p>
            <a:r>
              <a:rPr lang="ru-RU" dirty="0" smtClean="0"/>
              <a:t>Понимание в данном контексте означает преобразование визуальных образов (ввод сетчатки) в описания мира, которые имеют смысл для мыслительных процессов и могут вызвать соответствующие действия. Это понимание изображения можно рассматривать как отделение символической информации от данных изображения с использованием моделей, построенных с помощью геометрии, физики, статистики и теории обучения.</a:t>
            </a:r>
          </a:p>
          <a:p>
            <a:r>
              <a:rPr lang="ru-RU" dirty="0"/>
              <a:t>Для достижения этих целей используются методы машинного обучения, статистического анализа и другие методы анализа данных. Компьютерное зрение имеет много применений, от видеонаблюдения и распознавания лиц до виртуальной реальности и автономных автомобилей.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2754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Научная дисциплина компьютерного зрения связана с теорией искусственных систем, извлекающих информацию из изображений. Данные изображения могут принимать различные формы, такие как видеопоследовательности, виды с нескольких камер, многомерные данные с 3D-сканера или медицинских сканирующих устройств.</a:t>
            </a:r>
          </a:p>
          <a:p>
            <a:r>
              <a:rPr lang="ru-RU" dirty="0" smtClean="0"/>
              <a:t>Технологическая дисциплина компьютерного зрения стремится применить свои теории и модели к построению систем компьютерного зрения.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919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28725"/>
            <a:ext cx="10515600" cy="4948238"/>
          </a:xfrm>
        </p:spPr>
        <p:txBody>
          <a:bodyPr/>
          <a:lstStyle/>
          <a:p>
            <a:pPr algn="just"/>
            <a:r>
              <a:rPr lang="ru-RU" dirty="0" smtClean="0"/>
              <a:t>Подобласти компьютерного зрения включают реконструкцию сцены , обнаружение объектов , обнаружение событий, отслеживание видео , распознавание объектов , оценку 3D-позы , обучение, индексирование, оценку движения , визуальное сопровождение , моделирование 3D-сцены и восстановление изображения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748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Внедрение технологии компьютерного зрения может оказаться сложной задачей для организаций, поскольку для нее не существует единого решения. Очень немногие компании предоставляют унифицированную и распределенную платформу или операционную систему, в которой можно легко развертывать и управлять приложениями компьютерного зрения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732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Определение компьютерного зрения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Компьютерное зрение (</a:t>
            </a:r>
            <a:r>
              <a:rPr lang="ru-RU" dirty="0" err="1" smtClean="0"/>
              <a:t>англ</a:t>
            </a:r>
            <a:r>
              <a:rPr lang="ru-RU" dirty="0" smtClean="0"/>
              <a:t> </a:t>
            </a:r>
            <a:r>
              <a:rPr lang="ru-RU" b="1" i="1" dirty="0" err="1" smtClean="0"/>
              <a:t>Computer</a:t>
            </a:r>
            <a:r>
              <a:rPr lang="ru-RU" b="1" i="1" dirty="0" smtClean="0"/>
              <a:t> </a:t>
            </a:r>
            <a:r>
              <a:rPr lang="ru-RU" b="1" i="1" dirty="0" err="1" smtClean="0"/>
              <a:t>vision</a:t>
            </a:r>
            <a:r>
              <a:rPr lang="ru-RU" dirty="0" smtClean="0"/>
              <a:t>.) - это область науки и технологии, которая изучает методы и алгоритмы обработки и анализа изображений и видео с целью понимания и интерпретации содержимого изображений компьютерами. Применениями компьютерного зрения являются автоматическое распознавание лиц, определение и распознавание объектов на изображениях, отслеживание движения объектов, анализ медицинских изображений, распознавание надписей и многое другое. В компьютерном зрении используются методы машинного обучения, искусственных нейронных сетей, статистического анализа данных и других алгоритмов для достижения высокой точности и эффективности анализа изображений.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7499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81025"/>
            <a:ext cx="10515600" cy="5595938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Компьютерное зрение </a:t>
            </a:r>
            <a:r>
              <a:rPr lang="ru-RU" dirty="0" smtClean="0"/>
              <a:t>- это область науки, изучающая методы и алгоритмы обработки изображений и видео с целью распознавания объектов и сцен, а также </a:t>
            </a:r>
            <a:r>
              <a:rPr lang="ru-RU" dirty="0" smtClean="0"/>
              <a:t>изучающая, как можно заставить компьютеры получать высокоуровневое понимание цифровых изображений или видео . С точки зрения инженерии , он стремится автоматизировать задачи, которые может выполнять зрительная система человека .</a:t>
            </a:r>
            <a:endParaRPr lang="ru-RU" dirty="0" smtClean="0"/>
          </a:p>
          <a:p>
            <a:pPr algn="just"/>
            <a:r>
              <a:rPr lang="ru-RU" dirty="0" smtClean="0"/>
              <a:t>Технологии компьютерного зрения находят применение во многих отраслях, таких как медицина, автомобильная промышленность, безопасность, робототехника, анализ данных и тому подобное.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3943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«Компьютерное зрение связано с автоматическим извлечением, анализом и пониманием полезной информации из одного изображения или последовательности изображений. Оно включает разработку теоретической и алгоритмической основы для достижения автоматического визуального понимания.  </a:t>
            </a:r>
          </a:p>
          <a:p>
            <a:r>
              <a:rPr lang="ru-RU" dirty="0" smtClean="0"/>
              <a:t>Как научная дисциплина, компьютерное зрение связано с теорией искусственных систем, извлекающих информацию из изображений. Данные изображения могут принимать различные формы, такие как видеопоследовательности, виды с нескольких камер или многомерные данные с медицинского сканера .</a:t>
            </a:r>
          </a:p>
          <a:p>
            <a:r>
              <a:rPr lang="ru-RU" dirty="0" smtClean="0"/>
              <a:t>Компьютерное зрение как технологическая дисциплина стремится применить свои теории и модели для построения систем компьютерного зрения.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900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229975" cy="8731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 Cyr" panose="02020603050405020304" pitchFamily="18" charset="-52"/>
              </a:rPr>
              <a:t>Вот несколько примеров применения компьютерного зрения: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1076"/>
            <a:ext cx="10515600" cy="5762624"/>
          </a:xfrm>
        </p:spPr>
        <p:txBody>
          <a:bodyPr>
            <a:normAutofit fontScale="70000" lnSpcReduction="20000"/>
          </a:bodyPr>
          <a:lstStyle/>
          <a:p>
            <a:pPr marL="0" indent="0" algn="just" defTabSz="36195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1.	В автомобильной промышленности технологии компьютерного зрения используются для распознавания дорожных знаков, определения маршрута и помощи водителю при парковке.</a:t>
            </a:r>
          </a:p>
          <a:p>
            <a:pPr marL="0" indent="0" algn="just" defTabSz="36195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2.	В медицине компьютерное зрение применяется для анализа медицинских изображений, таких как рентгеновские и МРТ-снимки, для диагностики заболеваний и планирования лечения.</a:t>
            </a:r>
          </a:p>
          <a:p>
            <a:pPr marL="0" indent="0" algn="just" defTabSz="36195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3.	В робототехнике технологии компьютерного зрения позволяют роботам воспринимать окружающую среду, распознавать объекты и выполнять задачи в реальном времени.</a:t>
            </a:r>
          </a:p>
          <a:p>
            <a:pPr marL="0" indent="0" algn="just" defTabSz="36195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4.	В безопасности технологии компьютерного зрения используются для определения и распознавания лиц людей, обнаружения опасных предметов на транспорте и в аэропортах, а также для мониторинга объектов защиты.</a:t>
            </a:r>
          </a:p>
          <a:p>
            <a:pPr marL="0" indent="0" algn="just" defTabSz="36195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5.	В анализе данных технологии компьютерного зрения позволяют автоматически определять и анализировать большие объемы данных, содержащих изображения, с целью выявления полезных признаков и зависимостей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0627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История развития компьютерного зрения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История компьютерного зрения начинается с 1960-х годов, когда начали появляться первые устройства для распознавания образов. В то время компьютерное зрение использовалось для отделения букв от других символов на почтовых конвертах. </a:t>
            </a:r>
          </a:p>
          <a:p>
            <a:r>
              <a:rPr lang="ru-RU" dirty="0" smtClean="0"/>
              <a:t>В течение следующих десятилетий идея компьютерного зрения росла в популярности и использовалась в различных отраслях, включая медицину, автомобильную промышленность, и банковскую сферу.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8629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1525" y="368299"/>
            <a:ext cx="10515600" cy="5394325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Компьютерное зрение как наука и технология начала развиваться в начале 1960-х годов. В этот период были созданы первые алгоритмы для обработки изображений, а также созданы первые системы для распознавания образов.</a:t>
            </a:r>
          </a:p>
          <a:p>
            <a:pPr algn="just"/>
            <a:r>
              <a:rPr lang="ru-RU" dirty="0" smtClean="0"/>
              <a:t>В 1970-х годах инженеры из IBM разработали первые системы компьютерного зрения, которые были использованы для считывания чеков и снимков рентгеновских снимков. В 1980-х годах компьютерное зрение стало более доступным благодаря изобретению таких технологий, как видеокамеры, которые позволяли использовать эту технологию для инспекции и восстановления частей.</a:t>
            </a:r>
          </a:p>
        </p:txBody>
      </p:sp>
    </p:spTree>
    <p:extLst>
      <p:ext uri="{BB962C8B-B14F-4D97-AF65-F5344CB8AC3E}">
        <p14:creationId xmlns:p14="http://schemas.microsoft.com/office/powerpoint/2010/main" val="1635570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66725"/>
            <a:ext cx="10515600" cy="5710238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В течение следующих десятилетий были разработаны новые методы и алгоритмы для обработки изображений и видео. В 1980-х и 1990-х годах были созданы первые системы компьютерного зрения, которые могли распознавать объекты на изображениях и видео.</a:t>
            </a:r>
          </a:p>
          <a:p>
            <a:pPr algn="just"/>
            <a:r>
              <a:rPr lang="ru-RU" dirty="0" smtClean="0"/>
              <a:t>В 1990-х годах компьютерное зрение стало более точным благодаря введению алгоритмов машинного обучения и нейронных сетей. Это позволило компьютерам различать различные объекты и определять их свойства, такие как форма и размер.</a:t>
            </a:r>
          </a:p>
          <a:p>
            <a:pPr algn="just"/>
            <a:r>
              <a:rPr lang="ru-RU" dirty="0" smtClean="0"/>
              <a:t>В 2000-х годах компьютерное зрение стало важной технологией для восстановления изображений и для разработки систем беспилотных автомобилей. Сейчас компьютерное зрение применяется во многих областях, включая медицину, автомобильную промышленность, производство и робототехнику.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837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0500"/>
            <a:ext cx="10515600" cy="59864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Одним из первых примеров применения компьютерного зрения было создание систем для автоматического распознавания почтовых индексов на письмах. Эта технология была внедрена в некоторых странах еще в 1970-х годах.</a:t>
            </a:r>
          </a:p>
          <a:p>
            <a:r>
              <a:rPr lang="ru-RU" dirty="0" smtClean="0"/>
              <a:t>Другим примером применения компьютерного зрения являются системы видеонаблюдения, которые используются для мониторинга безопасности на улицах, в аэропортах, на железнодорожных станциях и других местах. Эти системы могут распознавать лиц, автомобили, опасные предметы и другие объекты на видео.</a:t>
            </a:r>
          </a:p>
          <a:p>
            <a:r>
              <a:rPr lang="ru-RU" dirty="0" smtClean="0"/>
              <a:t>Еще одним примером являются системы медицинского изображения, которые используются в медицине для диагностики и лечения заболеваний. Например, системы компьютерной томографии (КТ) и магнитно-резонансной томографии (МРТ)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1933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85750"/>
            <a:ext cx="10515600" cy="589121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 конце 1960-х компьютерное зрение началось в университетах, которые занимались разработкой искусственного интеллекта . Он должен был имитировать зрительную систему человека как ступеньку к наделению роботов разумным поведением. </a:t>
            </a:r>
          </a:p>
          <a:p>
            <a:r>
              <a:rPr lang="ru-RU" dirty="0" smtClean="0"/>
              <a:t> В 1966 году считалось, что этого можно достичь в рамках годового проекта, подключив камеру к компьютеру и заставив ее «описывать то, что она видела». </a:t>
            </a:r>
            <a:endParaRPr lang="ru-RU" dirty="0"/>
          </a:p>
          <a:p>
            <a:r>
              <a:rPr lang="ru-RU" b="1" dirty="0" smtClean="0"/>
              <a:t>Компьютерное зрение </a:t>
            </a:r>
            <a:r>
              <a:rPr lang="ru-RU" dirty="0" smtClean="0"/>
              <a:t>отличалось </a:t>
            </a:r>
            <a:r>
              <a:rPr lang="ru-RU" dirty="0" smtClean="0"/>
              <a:t>от </a:t>
            </a:r>
            <a:r>
              <a:rPr lang="ru-RU" b="1" dirty="0" smtClean="0"/>
              <a:t>цифровой обработки изображений</a:t>
            </a:r>
            <a:r>
              <a:rPr lang="ru-RU" dirty="0" smtClean="0"/>
              <a:t>, желание </a:t>
            </a:r>
            <a:r>
              <a:rPr lang="ru-RU" b="1" dirty="0" smtClean="0"/>
              <a:t>извлечь трехмерную структуру из изображени</a:t>
            </a:r>
            <a:r>
              <a:rPr lang="ru-RU" dirty="0" smtClean="0"/>
              <a:t>й с целью достижения </a:t>
            </a:r>
            <a:r>
              <a:rPr lang="ru-RU" b="1" dirty="0" smtClean="0"/>
              <a:t>полного понимания сцены</a:t>
            </a:r>
            <a:r>
              <a:rPr lang="ru-RU" dirty="0" smtClean="0"/>
              <a:t>. Исследования 1970-х годов сформировали ранние основы для многих алгоритмов компьютерного зрения , существующих сегодня, включая извлечение краев из изображений, маркировку линий, </a:t>
            </a:r>
            <a:r>
              <a:rPr lang="ru-RU" dirty="0" err="1" smtClean="0"/>
              <a:t>неполиэдральное</a:t>
            </a:r>
            <a:r>
              <a:rPr lang="ru-RU" dirty="0" smtClean="0"/>
              <a:t> и многогранное моделирование , представление объектов как взаимосвязей более мелких структур, оптического потока и т. д. оценка движения 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986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125" y="800101"/>
            <a:ext cx="10515600" cy="5762624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ru-RU" dirty="0" smtClean="0">
                <a:latin typeface="Times New Roman Cyr" panose="02020603050405020304" pitchFamily="18" charset="-52"/>
              </a:rPr>
              <a:t>В следующем десятилетии (80-е) были проведены исследования, основанные на более строгом </a:t>
            </a:r>
            <a:r>
              <a:rPr lang="ru-RU" b="1" dirty="0" smtClean="0">
                <a:latin typeface="Times New Roman Cyr" panose="02020603050405020304" pitchFamily="18" charset="-52"/>
              </a:rPr>
              <a:t>математическом анализе </a:t>
            </a:r>
            <a:r>
              <a:rPr lang="ru-RU" dirty="0" smtClean="0">
                <a:latin typeface="Times New Roman Cyr" panose="02020603050405020304" pitchFamily="18" charset="-52"/>
              </a:rPr>
              <a:t>и </a:t>
            </a:r>
            <a:r>
              <a:rPr lang="ru-RU" b="1" dirty="0" smtClean="0">
                <a:latin typeface="Times New Roman Cyr" panose="02020603050405020304" pitchFamily="18" charset="-52"/>
              </a:rPr>
              <a:t>количественных аспектах </a:t>
            </a:r>
            <a:r>
              <a:rPr lang="ru-RU" dirty="0" smtClean="0">
                <a:latin typeface="Times New Roman Cyr" panose="02020603050405020304" pitchFamily="18" charset="-52"/>
              </a:rPr>
              <a:t>компьютерного зрения. К ним относятся </a:t>
            </a:r>
            <a:r>
              <a:rPr lang="ru-RU" b="1" dirty="0" smtClean="0">
                <a:latin typeface="Times New Roman Cyr" panose="02020603050405020304" pitchFamily="18" charset="-52"/>
              </a:rPr>
              <a:t>концепция масштабного пространства </a:t>
            </a:r>
            <a:r>
              <a:rPr lang="ru-RU" dirty="0" smtClean="0">
                <a:latin typeface="Times New Roman Cyr" panose="02020603050405020304" pitchFamily="18" charset="-52"/>
              </a:rPr>
              <a:t>, </a:t>
            </a:r>
            <a:r>
              <a:rPr lang="ru-RU" b="1" dirty="0" smtClean="0">
                <a:latin typeface="Times New Roman Cyr" panose="02020603050405020304" pitchFamily="18" charset="-52"/>
              </a:rPr>
              <a:t>вывод формы из различных сигналов</a:t>
            </a:r>
            <a:r>
              <a:rPr lang="ru-RU" dirty="0" smtClean="0">
                <a:latin typeface="Times New Roman Cyr" panose="02020603050405020304" pitchFamily="18" charset="-52"/>
              </a:rPr>
              <a:t>, таких </a:t>
            </a:r>
            <a:r>
              <a:rPr lang="ru-RU" b="1" dirty="0" smtClean="0">
                <a:latin typeface="Times New Roman Cyr" panose="02020603050405020304" pitchFamily="18" charset="-52"/>
              </a:rPr>
              <a:t>как затенение </a:t>
            </a:r>
            <a:r>
              <a:rPr lang="ru-RU" dirty="0" smtClean="0">
                <a:latin typeface="Times New Roman Cyr" panose="02020603050405020304" pitchFamily="18" charset="-52"/>
              </a:rPr>
              <a:t>, </a:t>
            </a:r>
            <a:r>
              <a:rPr lang="ru-RU" b="1" dirty="0" smtClean="0">
                <a:latin typeface="Times New Roman Cyr" panose="02020603050405020304" pitchFamily="18" charset="-52"/>
              </a:rPr>
              <a:t>текстура</a:t>
            </a:r>
            <a:r>
              <a:rPr lang="ru-RU" dirty="0" smtClean="0">
                <a:latin typeface="Times New Roman Cyr" panose="02020603050405020304" pitchFamily="18" charset="-52"/>
              </a:rPr>
              <a:t> и </a:t>
            </a:r>
            <a:r>
              <a:rPr lang="ru-RU" b="1" dirty="0" smtClean="0">
                <a:latin typeface="Times New Roman Cyr" panose="02020603050405020304" pitchFamily="18" charset="-52"/>
              </a:rPr>
              <a:t>фокус</a:t>
            </a:r>
            <a:r>
              <a:rPr lang="ru-RU" dirty="0" smtClean="0">
                <a:latin typeface="Times New Roman Cyr" panose="02020603050405020304" pitchFamily="18" charset="-52"/>
              </a:rPr>
              <a:t>, а также </a:t>
            </a:r>
            <a:r>
              <a:rPr lang="ru-RU" b="1" dirty="0" smtClean="0">
                <a:latin typeface="Times New Roman Cyr" panose="02020603050405020304" pitchFamily="18" charset="-52"/>
              </a:rPr>
              <a:t>контурные модели</a:t>
            </a:r>
            <a:r>
              <a:rPr lang="ru-RU" dirty="0" smtClean="0">
                <a:latin typeface="Times New Roman Cyr" panose="02020603050405020304" pitchFamily="18" charset="-52"/>
              </a:rPr>
              <a:t>, известные как </a:t>
            </a:r>
            <a:r>
              <a:rPr lang="ru-RU" b="1" dirty="0" smtClean="0">
                <a:latin typeface="Times New Roman Cyr" panose="02020603050405020304" pitchFamily="18" charset="-52"/>
              </a:rPr>
              <a:t>змеи</a:t>
            </a:r>
            <a:r>
              <a:rPr lang="ru-RU" dirty="0" smtClean="0">
                <a:latin typeface="Times New Roman Cyr" panose="02020603050405020304" pitchFamily="18" charset="-52"/>
              </a:rPr>
              <a:t> . Исследователи также поняли, что многие из этих математических понятий можно рассматривать </a:t>
            </a:r>
            <a:r>
              <a:rPr lang="ru-RU" b="1" dirty="0" smtClean="0">
                <a:latin typeface="Times New Roman Cyr" panose="02020603050405020304" pitchFamily="18" charset="-52"/>
              </a:rPr>
              <a:t>в рамках той же структуры оптимизации</a:t>
            </a:r>
            <a:r>
              <a:rPr lang="ru-RU" dirty="0" smtClean="0">
                <a:latin typeface="Times New Roman Cyr" panose="02020603050405020304" pitchFamily="18" charset="-52"/>
              </a:rPr>
              <a:t>, что и </a:t>
            </a:r>
            <a:r>
              <a:rPr lang="ru-RU" b="1" dirty="0" smtClean="0">
                <a:latin typeface="Times New Roman Cyr" panose="02020603050405020304" pitchFamily="18" charset="-52"/>
              </a:rPr>
              <a:t>регуляризация</a:t>
            </a:r>
            <a:r>
              <a:rPr lang="ru-RU" dirty="0" smtClean="0">
                <a:latin typeface="Times New Roman Cyr" panose="02020603050405020304" pitchFamily="18" charset="-52"/>
              </a:rPr>
              <a:t> и </a:t>
            </a:r>
            <a:r>
              <a:rPr lang="ru-RU" b="1" dirty="0" err="1" smtClean="0">
                <a:latin typeface="Times New Roman Cyr" panose="02020603050405020304" pitchFamily="18" charset="-52"/>
              </a:rPr>
              <a:t>марковские</a:t>
            </a:r>
            <a:r>
              <a:rPr lang="ru-RU" b="1" dirty="0" smtClean="0">
                <a:latin typeface="Times New Roman Cyr" panose="02020603050405020304" pitchFamily="18" charset="-52"/>
              </a:rPr>
              <a:t> случайные поля </a:t>
            </a:r>
            <a:r>
              <a:rPr lang="ru-RU" dirty="0" smtClean="0">
                <a:latin typeface="Times New Roman Cyr" panose="02020603050405020304" pitchFamily="18" charset="-52"/>
              </a:rPr>
              <a:t>.</a:t>
            </a:r>
            <a:endParaRPr lang="ru-RU" dirty="0">
              <a:latin typeface="Times New Roman Cyr" panose="020206030504050203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98920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275" y="228600"/>
            <a:ext cx="11058525" cy="5948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К 1990-м годам некоторые из предыдущих тем исследований стали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более активными, чем другие. Исследования проективных трехмерных реконструкций привели к лучшему пониманию калибровки камеры..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С появлением </a:t>
            </a:r>
            <a:r>
              <a:rPr lang="ru-RU" b="1" dirty="0" smtClean="0">
                <a:latin typeface="Times New Roman Cyr" panose="02020603050405020304" pitchFamily="18" charset="-52"/>
              </a:rPr>
              <a:t>методов оптимизации для калибровки камеры </a:t>
            </a:r>
            <a:r>
              <a:rPr lang="ru-RU" dirty="0" smtClean="0">
                <a:latin typeface="Times New Roman Cyr" panose="02020603050405020304" pitchFamily="18" charset="-52"/>
              </a:rPr>
              <a:t>стало понятно, что многие идеи уже были исследованы в </a:t>
            </a:r>
            <a:r>
              <a:rPr lang="ru-RU" b="1" dirty="0" smtClean="0">
                <a:latin typeface="Times New Roman Cyr" panose="02020603050405020304" pitchFamily="18" charset="-52"/>
              </a:rPr>
              <a:t>теории настройки пучков из области фотограмметрии </a:t>
            </a:r>
            <a:r>
              <a:rPr lang="ru-RU" dirty="0" smtClean="0">
                <a:latin typeface="Times New Roman Cyr" panose="02020603050405020304" pitchFamily="18" charset="-52"/>
              </a:rPr>
              <a:t>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Это привело к </a:t>
            </a:r>
            <a:r>
              <a:rPr lang="ru-RU" b="1" dirty="0" smtClean="0">
                <a:latin typeface="Times New Roman Cyr" panose="02020603050405020304" pitchFamily="18" charset="-52"/>
              </a:rPr>
              <a:t>методам разреженной трехмерной реконструкции сцен </a:t>
            </a:r>
            <a:r>
              <a:rPr lang="ru-RU" dirty="0" smtClean="0">
                <a:latin typeface="Times New Roman Cyr" panose="02020603050405020304" pitchFamily="18" charset="-52"/>
              </a:rPr>
              <a:t>из нескольких изображений 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Был достигнут прогресс в решении </a:t>
            </a:r>
            <a:r>
              <a:rPr lang="ru-RU" b="1" dirty="0" smtClean="0">
                <a:latin typeface="Times New Roman Cyr" panose="02020603050405020304" pitchFamily="18" charset="-52"/>
              </a:rPr>
              <a:t>проблемы плотного </a:t>
            </a:r>
            <a:r>
              <a:rPr lang="ru-RU" b="1" dirty="0" err="1" smtClean="0">
                <a:latin typeface="Times New Roman Cyr" panose="02020603050405020304" pitchFamily="18" charset="-52"/>
              </a:rPr>
              <a:t>стереосоответствия</a:t>
            </a:r>
            <a:r>
              <a:rPr lang="ru-RU" b="1" dirty="0" smtClean="0">
                <a:latin typeface="Times New Roman Cyr" panose="02020603050405020304" pitchFamily="18" charset="-52"/>
              </a:rPr>
              <a:t> </a:t>
            </a:r>
            <a:r>
              <a:rPr lang="ru-RU" dirty="0" smtClean="0">
                <a:latin typeface="Times New Roman Cyr" panose="02020603050405020304" pitchFamily="18" charset="-52"/>
              </a:rPr>
              <a:t>и дальнейших </a:t>
            </a:r>
            <a:r>
              <a:rPr lang="ru-RU" b="1" dirty="0" smtClean="0">
                <a:latin typeface="Times New Roman Cyr" panose="02020603050405020304" pitchFamily="18" charset="-52"/>
              </a:rPr>
              <a:t>методов </a:t>
            </a:r>
            <a:r>
              <a:rPr lang="ru-RU" b="1" dirty="0" err="1" smtClean="0">
                <a:latin typeface="Times New Roman Cyr" panose="02020603050405020304" pitchFamily="18" charset="-52"/>
              </a:rPr>
              <a:t>многоракурсного</a:t>
            </a:r>
            <a:r>
              <a:rPr lang="ru-RU" b="1" dirty="0" smtClean="0">
                <a:latin typeface="Times New Roman Cyr" panose="02020603050405020304" pitchFamily="18" charset="-52"/>
              </a:rPr>
              <a:t> стерео</a:t>
            </a:r>
            <a:r>
              <a:rPr lang="ru-RU" dirty="0" smtClean="0">
                <a:latin typeface="Times New Roman Cyr" panose="02020603050405020304" pitchFamily="18" charset="-52"/>
              </a:rPr>
              <a:t>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В то же время для </a:t>
            </a:r>
            <a:r>
              <a:rPr lang="ru-RU" b="1" dirty="0" smtClean="0">
                <a:latin typeface="Times New Roman Cyr" panose="02020603050405020304" pitchFamily="18" charset="-52"/>
              </a:rPr>
              <a:t>решения сегментации изображения</a:t>
            </a:r>
            <a:r>
              <a:rPr lang="ru-RU" dirty="0" smtClean="0">
                <a:latin typeface="Times New Roman Cyr" panose="02020603050405020304" pitchFamily="18" charset="-52"/>
              </a:rPr>
              <a:t> использовались </a:t>
            </a:r>
            <a:r>
              <a:rPr lang="ru-RU" b="1" dirty="0" smtClean="0">
                <a:latin typeface="Times New Roman Cyr" panose="02020603050405020304" pitchFamily="18" charset="-52"/>
              </a:rPr>
              <a:t>вариации разреза графа </a:t>
            </a:r>
            <a:r>
              <a:rPr lang="ru-RU" dirty="0" smtClean="0">
                <a:latin typeface="Times New Roman Cyr" panose="02020603050405020304" pitchFamily="18" charset="-52"/>
              </a:rPr>
              <a:t>.</a:t>
            </a:r>
            <a:endParaRPr lang="ru-RU" dirty="0">
              <a:latin typeface="Times New Roman Cyr" panose="020206030504050203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69187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14350"/>
            <a:ext cx="10515600" cy="5662613"/>
          </a:xfrm>
        </p:spPr>
        <p:txBody>
          <a:bodyPr/>
          <a:lstStyle/>
          <a:p>
            <a:pPr algn="just"/>
            <a:r>
              <a:rPr lang="ru-RU" dirty="0" smtClean="0"/>
              <a:t>Это десятилетие также стало первым случаем, когда </a:t>
            </a:r>
            <a:r>
              <a:rPr lang="ru-RU" b="1" dirty="0" smtClean="0"/>
              <a:t>методы статистического обучения </a:t>
            </a:r>
            <a:r>
              <a:rPr lang="ru-RU" dirty="0" smtClean="0"/>
              <a:t>использовались на практике для </a:t>
            </a:r>
            <a:r>
              <a:rPr lang="ru-RU" b="1" dirty="0" smtClean="0"/>
              <a:t>распознавания лиц на изображениях 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К концу 1990-х годов произошли значительные изменения в связи с усилением взаимодействия </a:t>
            </a:r>
            <a:r>
              <a:rPr lang="ru-RU" b="1" dirty="0" smtClean="0"/>
              <a:t>между областями компьютерной графики и компьютерного зрения</a:t>
            </a:r>
            <a:r>
              <a:rPr lang="ru-RU" dirty="0" smtClean="0"/>
              <a:t>. Это включало </a:t>
            </a:r>
            <a:r>
              <a:rPr lang="ru-RU" b="1" dirty="0" smtClean="0"/>
              <a:t>рендеринг </a:t>
            </a:r>
            <a:r>
              <a:rPr lang="ru-RU" dirty="0" smtClean="0"/>
              <a:t>на основе изображения, </a:t>
            </a:r>
            <a:r>
              <a:rPr lang="ru-RU" b="1" dirty="0" smtClean="0"/>
              <a:t>преобразование изображения</a:t>
            </a:r>
            <a:r>
              <a:rPr lang="ru-RU" dirty="0" smtClean="0"/>
              <a:t>, </a:t>
            </a:r>
            <a:r>
              <a:rPr lang="ru-RU" b="1" dirty="0" smtClean="0"/>
              <a:t>интерполяцию вида</a:t>
            </a:r>
            <a:r>
              <a:rPr lang="ru-RU" dirty="0" smtClean="0"/>
              <a:t>, </a:t>
            </a:r>
            <a:r>
              <a:rPr lang="ru-RU" b="1" dirty="0" smtClean="0"/>
              <a:t>сшивание панорамного изображения </a:t>
            </a:r>
            <a:r>
              <a:rPr lang="ru-RU" dirty="0" smtClean="0"/>
              <a:t>и ранний рендеринг светового поля 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052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33375"/>
            <a:ext cx="10515600" cy="5843588"/>
          </a:xfrm>
        </p:spPr>
        <p:txBody>
          <a:bodyPr/>
          <a:lstStyle/>
          <a:p>
            <a:r>
              <a:rPr lang="ru-RU" dirty="0" smtClean="0"/>
              <a:t>В недавних работах наблюдается возрождение </a:t>
            </a:r>
            <a:r>
              <a:rPr lang="ru-RU" b="1" dirty="0" smtClean="0"/>
              <a:t>методов, основанных на функциях</a:t>
            </a:r>
            <a:r>
              <a:rPr lang="ru-RU" dirty="0" smtClean="0"/>
              <a:t> , которые используются в сочетании с методами машинного обучения и сложными платформами оптимизации. </a:t>
            </a:r>
          </a:p>
          <a:p>
            <a:r>
              <a:rPr lang="ru-RU" dirty="0" smtClean="0"/>
              <a:t>Развитие </a:t>
            </a:r>
            <a:r>
              <a:rPr lang="ru-RU" b="1" dirty="0" smtClean="0"/>
              <a:t>методов глубокого обучения </a:t>
            </a:r>
            <a:r>
              <a:rPr lang="ru-RU" dirty="0" smtClean="0"/>
              <a:t>вдохнуло новую жизнь в область компьютерного зрения. Точность алгоритмов глубокого обучения на нескольких контрольных наборах данных компьютерного зрения для задач, начиная от </a:t>
            </a:r>
            <a:r>
              <a:rPr lang="ru-RU" b="1" dirty="0" smtClean="0"/>
              <a:t>классификации</a:t>
            </a:r>
            <a:r>
              <a:rPr lang="ru-RU" dirty="0" smtClean="0"/>
              <a:t>, </a:t>
            </a:r>
            <a:r>
              <a:rPr lang="ru-RU" b="1" dirty="0" smtClean="0"/>
              <a:t>сегментации</a:t>
            </a:r>
            <a:r>
              <a:rPr lang="ru-RU" dirty="0" smtClean="0"/>
              <a:t> и </a:t>
            </a:r>
            <a:r>
              <a:rPr lang="ru-RU" b="1" dirty="0" smtClean="0"/>
              <a:t>оптического потока</a:t>
            </a:r>
            <a:r>
              <a:rPr lang="ru-RU" dirty="0" smtClean="0"/>
              <a:t>, превзошла предыдущие методы.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382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  <a:latin typeface="Times New Roman Cyr" panose="02020603050405020304" pitchFamily="18" charset="-52"/>
              </a:rPr>
              <a:t>2.Технологии </a:t>
            </a:r>
            <a:r>
              <a:rPr lang="uk-UA" dirty="0" err="1" smtClean="0">
                <a:solidFill>
                  <a:srgbClr val="FF0000"/>
                </a:solidFill>
                <a:latin typeface="Times New Roman Cyr" panose="02020603050405020304" pitchFamily="18" charset="-52"/>
              </a:rPr>
              <a:t>компьютерного</a:t>
            </a:r>
            <a:r>
              <a:rPr lang="uk-UA" dirty="0" smtClean="0">
                <a:solidFill>
                  <a:srgbClr val="FF0000"/>
                </a:solidFill>
                <a:latin typeface="Times New Roman Cyr" panose="02020603050405020304" pitchFamily="18" charset="-52"/>
              </a:rPr>
              <a:t> </a:t>
            </a:r>
            <a:r>
              <a:rPr lang="uk-UA" dirty="0" err="1" smtClean="0">
                <a:solidFill>
                  <a:srgbClr val="FF0000"/>
                </a:solidFill>
                <a:latin typeface="Times New Roman Cyr" panose="02020603050405020304" pitchFamily="18" charset="-52"/>
              </a:rPr>
              <a:t>зрения</a:t>
            </a:r>
            <a:endParaRPr lang="ru-RU" dirty="0">
              <a:solidFill>
                <a:srgbClr val="FF0000"/>
              </a:solidFill>
              <a:latin typeface="Times New Roman Cyr" panose="020206030504050203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Технологии компьютерного зрения используются для обработки изображений и видео, чтобы компьютеры могли распознавать, классифицировать и анализировать различные объекты и сцены. Ниже приведены некоторые примеры технологий компьютерного зрения (см. следующий слайд):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40262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049126" cy="67818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 Cyr" panose="02020603050405020304" pitchFamily="18" charset="-52"/>
              </a:rPr>
              <a:t>Распознавание лиц </a:t>
            </a:r>
            <a:r>
              <a:rPr lang="ru-RU" sz="2400" dirty="0" smtClean="0">
                <a:latin typeface="Times New Roman Cyr" panose="02020603050405020304" pitchFamily="18" charset="-52"/>
              </a:rPr>
              <a:t>- это технология, которая используется для идентификации и аутентификации лиц на изображениях и видео. Это может быть использовано для разблокировки смартфонов или безопасности зданий.</a:t>
            </a:r>
          </a:p>
          <a:p>
            <a:r>
              <a:rPr lang="ru-RU" sz="2400" b="1" dirty="0" smtClean="0">
                <a:latin typeface="Times New Roman Cyr" panose="02020603050405020304" pitchFamily="18" charset="-52"/>
              </a:rPr>
              <a:t>Распознавание объектов </a:t>
            </a:r>
            <a:r>
              <a:rPr lang="ru-RU" sz="2400" dirty="0" smtClean="0">
                <a:latin typeface="Times New Roman Cyr" panose="02020603050405020304" pitchFamily="18" charset="-52"/>
              </a:rPr>
              <a:t>- это технология, которая позволяет компьютеру распознавать и классифицировать объекты на изображении или видео, такие как автомобили, люди, животные и т.д. Это может быть использовано для определения наличия конкретных предметов на производственной линии, в медицинской диагностике и в системах безопасности.</a:t>
            </a:r>
          </a:p>
          <a:p>
            <a:r>
              <a:rPr lang="ru-RU" sz="2400" b="1" dirty="0" smtClean="0">
                <a:latin typeface="Times New Roman Cyr" panose="02020603050405020304" pitchFamily="18" charset="-52"/>
              </a:rPr>
              <a:t>Трекинг движения </a:t>
            </a:r>
            <a:r>
              <a:rPr lang="ru-RU" sz="2400" dirty="0" smtClean="0">
                <a:latin typeface="Times New Roman Cyr" panose="02020603050405020304" pitchFamily="18" charset="-52"/>
              </a:rPr>
              <a:t>- это технология, которая позволяет отслеживать движение объектов на изображении или видео. Это может быть использовано для контроля за движением транспорта или объектов на производственной линии.</a:t>
            </a:r>
          </a:p>
          <a:p>
            <a:r>
              <a:rPr lang="ru-RU" sz="2400" b="1" dirty="0" smtClean="0">
                <a:latin typeface="Times New Roman Cyr" panose="02020603050405020304" pitchFamily="18" charset="-52"/>
              </a:rPr>
              <a:t>Распознавание жестов </a:t>
            </a:r>
            <a:r>
              <a:rPr lang="ru-RU" sz="2400" dirty="0" smtClean="0">
                <a:latin typeface="Times New Roman Cyr" panose="02020603050405020304" pitchFamily="18" charset="-52"/>
              </a:rPr>
              <a:t>- это технология, которая позволяет компьютеру распознавать и интерпретировать жесты человеческого тела. Это может быть использовано в игровой индустрии, медицинской диагностике и в интерактивных системах.</a:t>
            </a:r>
          </a:p>
          <a:p>
            <a:r>
              <a:rPr lang="ru-RU" sz="2400" b="1" dirty="0" smtClean="0">
                <a:latin typeface="Times New Roman Cyr" panose="02020603050405020304" pitchFamily="18" charset="-52"/>
              </a:rPr>
              <a:t>Анализ видео </a:t>
            </a:r>
            <a:r>
              <a:rPr lang="ru-RU" sz="2400" dirty="0" smtClean="0">
                <a:latin typeface="Times New Roman Cyr" panose="02020603050405020304" pitchFamily="18" charset="-52"/>
              </a:rPr>
              <a:t>- это технология, которая используется для автоматического анализа видео, чтобы извлечь информацию о содержании, контексте и эмоциях. Это может быть использовано для анализа рекламных кампаний, обнаружения преступлений и определения эмоций клиентов в розничной торговле.</a:t>
            </a:r>
          </a:p>
          <a:p>
            <a:endParaRPr lang="ru-RU" sz="2400" dirty="0" smtClean="0">
              <a:latin typeface="Times New Roman Cyr" panose="02020603050405020304" pitchFamily="18" charset="-52"/>
            </a:endParaRPr>
          </a:p>
          <a:p>
            <a:r>
              <a:rPr lang="ru-RU" sz="2400" dirty="0" smtClean="0">
                <a:latin typeface="Times New Roman Cyr" panose="02020603050405020304" pitchFamily="18" charset="-52"/>
              </a:rPr>
              <a:t>Это лишь некоторые примеры технологий компьютерного зрения. Существует множество других возможностей, которые могут быть использованы в различных областях, таких как производство, транспорт, медицина и т.д.</a:t>
            </a:r>
          </a:p>
          <a:p>
            <a:endParaRPr lang="ru-RU" sz="2400" dirty="0">
              <a:latin typeface="Times New Roman Cyr" panose="020206030504050203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840633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50" y="219076"/>
            <a:ext cx="12096750" cy="8001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 Cyr" panose="02020603050405020304" pitchFamily="18" charset="-52"/>
              </a:rPr>
              <a:t>А. Основные принципы технологии компьютерного зрения включают следующее: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250" y="1019176"/>
            <a:ext cx="12096750" cy="473868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300" b="1" dirty="0" smtClean="0">
                <a:latin typeface="Times New Roman Cyr" panose="02020603050405020304" pitchFamily="18" charset="-52"/>
              </a:rPr>
              <a:t>Захват </a:t>
            </a:r>
            <a:r>
              <a:rPr lang="ru-RU" sz="2300" b="1" dirty="0">
                <a:latin typeface="Times New Roman Cyr" panose="02020603050405020304" pitchFamily="18" charset="-52"/>
              </a:rPr>
              <a:t>изображения: </a:t>
            </a:r>
            <a:r>
              <a:rPr lang="ru-RU" sz="2300" dirty="0">
                <a:latin typeface="Times New Roman Cyr" panose="02020603050405020304" pitchFamily="18" charset="-52"/>
              </a:rPr>
              <a:t>Это первый и самый важный шаг в технологии компьютерного зрения. Захват изображения может быть выполнен с помощью камеры или любого другого устройства, которое может преобразовывать видимый свет в электрический сигнал.</a:t>
            </a:r>
          </a:p>
          <a:p>
            <a:pPr algn="just">
              <a:spcBef>
                <a:spcPts val="0"/>
              </a:spcBef>
            </a:pPr>
            <a:r>
              <a:rPr lang="ru-RU" sz="2300" b="1" dirty="0">
                <a:latin typeface="Times New Roman Cyr" panose="02020603050405020304" pitchFamily="18" charset="-52"/>
              </a:rPr>
              <a:t>Предварительная обработка изображения: </a:t>
            </a:r>
            <a:r>
              <a:rPr lang="ru-RU" sz="2300" dirty="0">
                <a:latin typeface="Times New Roman Cyr" panose="02020603050405020304" pitchFamily="18" charset="-52"/>
              </a:rPr>
              <a:t>Предварительная обработка изображения включает в себя удаление шума, повышение контрастности и резкости, а также устранение искажений. Эти шаги позволяют повысить качество изображения, что облегчает дальнейший анализ изображения.</a:t>
            </a:r>
          </a:p>
          <a:p>
            <a:pPr algn="just">
              <a:spcBef>
                <a:spcPts val="0"/>
              </a:spcBef>
            </a:pPr>
            <a:r>
              <a:rPr lang="ru-RU" sz="2300" b="1" dirty="0">
                <a:latin typeface="Times New Roman Cyr" panose="02020603050405020304" pitchFamily="18" charset="-52"/>
              </a:rPr>
              <a:t>Извлечение признаков: </a:t>
            </a:r>
            <a:r>
              <a:rPr lang="ru-RU" sz="2300" dirty="0">
                <a:latin typeface="Times New Roman Cyr" panose="02020603050405020304" pitchFamily="18" charset="-52"/>
              </a:rPr>
              <a:t>Это процесс извлечения значимых особенностей из изображения, таких как формы, текстуры, цвета и границы объектов. Эти признаки используются для дальнейшего анализа изображения.</a:t>
            </a:r>
          </a:p>
          <a:p>
            <a:pPr algn="just">
              <a:spcBef>
                <a:spcPts val="0"/>
              </a:spcBef>
            </a:pPr>
            <a:r>
              <a:rPr lang="ru-RU" sz="2300" b="1" dirty="0">
                <a:latin typeface="Times New Roman Cyr" panose="02020603050405020304" pitchFamily="18" charset="-52"/>
              </a:rPr>
              <a:t>Классификация и распознавание: </a:t>
            </a:r>
            <a:r>
              <a:rPr lang="ru-RU" sz="2300" dirty="0">
                <a:latin typeface="Times New Roman Cyr" panose="02020603050405020304" pitchFamily="18" charset="-52"/>
              </a:rPr>
              <a:t>Это процесс определения типа объекта или сцены на изображении с помощью алгоритмов машинного обучения. Алгоритмы могут быть обучены на большом количестве размеченных данных для распознавания конкретных объектов или сцен</a:t>
            </a:r>
            <a:r>
              <a:rPr lang="ru-RU" sz="2300" dirty="0" smtClean="0">
                <a:latin typeface="Times New Roman Cyr" panose="02020603050405020304" pitchFamily="18" charset="-52"/>
              </a:rPr>
              <a:t>.</a:t>
            </a:r>
            <a:endParaRPr lang="ru-RU" sz="2300" dirty="0">
              <a:latin typeface="Times New Roman Cyr" panose="020206030504050203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53216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1525" y="180975"/>
            <a:ext cx="10515600" cy="5976938"/>
          </a:xfrm>
        </p:spPr>
        <p:txBody>
          <a:bodyPr/>
          <a:lstStyle/>
          <a:p>
            <a:r>
              <a:rPr lang="ru-RU" b="1" dirty="0" smtClean="0">
                <a:latin typeface="Times New Roman Cyr" panose="02020603050405020304" pitchFamily="18" charset="-52"/>
              </a:rPr>
              <a:t>Сегментация изображений </a:t>
            </a:r>
            <a:r>
              <a:rPr lang="ru-RU" dirty="0" smtClean="0">
                <a:latin typeface="Times New Roman Cyr" panose="02020603050405020304" pitchFamily="18" charset="-52"/>
              </a:rPr>
              <a:t>- это процесс разделения изображения на отдельные части, называемые сегментами, чтобы понять, какие объекты присутствуют на изображении.</a:t>
            </a:r>
          </a:p>
          <a:p>
            <a:r>
              <a:rPr lang="ru-RU" b="1" dirty="0">
                <a:latin typeface="Times New Roman Cyr" panose="02020603050405020304" pitchFamily="18" charset="-52"/>
              </a:rPr>
              <a:t>Обработка изображений </a:t>
            </a:r>
            <a:r>
              <a:rPr lang="ru-RU" dirty="0">
                <a:latin typeface="Times New Roman Cyr" panose="02020603050405020304" pitchFamily="18" charset="-52"/>
              </a:rPr>
              <a:t>- изображения должны быть преобразованы в формат, который может быть анализирован компьютером. Это может включать такие операции, как фильтрация, сегментация и улучшение качества изображения.</a:t>
            </a:r>
          </a:p>
          <a:p>
            <a:r>
              <a:rPr lang="ru-RU" b="1" dirty="0">
                <a:latin typeface="Times New Roman Cyr" panose="02020603050405020304" pitchFamily="18" charset="-52"/>
              </a:rPr>
              <a:t>Обратная связь и обновление </a:t>
            </a:r>
            <a:r>
              <a:rPr lang="ru-RU" dirty="0">
                <a:latin typeface="Times New Roman Cyr" panose="02020603050405020304" pitchFamily="18" charset="-52"/>
              </a:rPr>
              <a:t>- при обнаружении ошибок компьютер должен корректировать свои выводы и обновлять свои алгоритмы на основе новой </a:t>
            </a:r>
            <a:r>
              <a:rPr lang="ru-RU" b="1" dirty="0">
                <a:latin typeface="Times New Roman Cyr" panose="02020603050405020304" pitchFamily="18" charset="-52"/>
              </a:rPr>
              <a:t>информации</a:t>
            </a:r>
            <a:r>
              <a:rPr lang="ru-RU" dirty="0" smtClean="0">
                <a:latin typeface="Times New Roman Cyr" panose="02020603050405020304" pitchFamily="18" charset="-52"/>
              </a:rPr>
              <a:t>.</a:t>
            </a:r>
          </a:p>
          <a:p>
            <a:r>
              <a:rPr lang="ru-RU" b="1" dirty="0" smtClean="0">
                <a:latin typeface="Times New Roman Cyr" panose="02020603050405020304" pitchFamily="18" charset="-52"/>
              </a:rPr>
              <a:t>Результаты анализа: </a:t>
            </a:r>
            <a:r>
              <a:rPr lang="ru-RU" dirty="0" smtClean="0">
                <a:latin typeface="Times New Roman Cyr" panose="02020603050405020304" pitchFamily="18" charset="-52"/>
              </a:rPr>
              <a:t>Результаты анализа могут использоваться для автоматического управления системами, распознавания лиц, распознавания объектов, обнаружения движения, контроля качества 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3799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8426"/>
            <a:ext cx="10515600" cy="46355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Times New Roman Cyr" panose="02020603050405020304" pitchFamily="18" charset="-52"/>
              </a:rPr>
              <a:t>B. </a:t>
            </a:r>
            <a:r>
              <a:rPr lang="ru-RU" sz="2800" b="1" dirty="0" smtClean="0">
                <a:latin typeface="Times New Roman Cyr" panose="02020603050405020304" pitchFamily="18" charset="-52"/>
              </a:rPr>
              <a:t>Алгоритмы обработки изображений и видео</a:t>
            </a:r>
            <a:endParaRPr lang="ru-RU" sz="2800" b="1" dirty="0">
              <a:latin typeface="Times New Roman Cyr" panose="020206030504050203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561976"/>
            <a:ext cx="12087224" cy="591502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300" b="1" dirty="0" smtClean="0">
                <a:latin typeface="Times New Roman Cyr" panose="02020603050405020304" pitchFamily="18" charset="-52"/>
              </a:rPr>
              <a:t>Алгоритмы обработки изображений и видео </a:t>
            </a:r>
            <a:r>
              <a:rPr lang="ru-RU" sz="2300" dirty="0" smtClean="0">
                <a:latin typeface="Times New Roman Cyr" panose="02020603050405020304" pitchFamily="18" charset="-52"/>
              </a:rPr>
              <a:t>являются ключевыми компонентами технологии компьютерного зрения. Некоторые из наиболее распространенных алгоритмов обработки изображений и видео включают в себя: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300" b="1" dirty="0" smtClean="0">
                <a:latin typeface="Times New Roman Cyr" panose="02020603050405020304" pitchFamily="18" charset="-52"/>
              </a:rPr>
              <a:t>Фильтрация </a:t>
            </a:r>
            <a:r>
              <a:rPr lang="ru-RU" sz="2300" dirty="0" smtClean="0">
                <a:latin typeface="Times New Roman Cyr" panose="02020603050405020304" pitchFamily="18" charset="-52"/>
              </a:rPr>
              <a:t>- это процесс удаления шума или избыточной информации из изображения. Наиболее распространенные алгоритмы фильтрации включают гауссов фильтр, медианный фильтр, среднее значение фильтра и фильтр </a:t>
            </a:r>
            <a:r>
              <a:rPr lang="ru-RU" sz="2300" dirty="0" err="1" smtClean="0">
                <a:latin typeface="Times New Roman Cyr" panose="02020603050405020304" pitchFamily="18" charset="-52"/>
              </a:rPr>
              <a:t>Собеля</a:t>
            </a:r>
            <a:r>
              <a:rPr lang="ru-RU" sz="2300" dirty="0" smtClean="0">
                <a:latin typeface="Times New Roman Cyr" panose="02020603050405020304" pitchFamily="18" charset="-52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300" b="1" dirty="0" smtClean="0">
                <a:latin typeface="Times New Roman Cyr" panose="02020603050405020304" pitchFamily="18" charset="-52"/>
              </a:rPr>
              <a:t>Сегментация </a:t>
            </a:r>
            <a:r>
              <a:rPr lang="ru-RU" sz="2300" dirty="0" smtClean="0">
                <a:latin typeface="Times New Roman Cyr" panose="02020603050405020304" pitchFamily="18" charset="-52"/>
              </a:rPr>
              <a:t>- это процесс разделения изображения на отдельные сегменты или объекты. Наиболее распространенные алгоритмы сегментации включают пороговую сегментацию, сегментацию на основе регионов и сегментацию на основе графов.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300" b="1" dirty="0" smtClean="0">
                <a:latin typeface="Times New Roman Cyr" panose="02020603050405020304" pitchFamily="18" charset="-52"/>
              </a:rPr>
              <a:t>Улучшение качества изображения </a:t>
            </a:r>
            <a:r>
              <a:rPr lang="ru-RU" sz="2300" dirty="0" smtClean="0">
                <a:latin typeface="Times New Roman Cyr" panose="02020603050405020304" pitchFamily="18" charset="-52"/>
              </a:rPr>
              <a:t>- это процесс улучшения качества изображения путем удаления шума, улучшения резкости или улучшения контраста. Наиболее распространенные алгоритмы улучшения качества изображения включают фильтр увеличения резкости, алгоритм </a:t>
            </a:r>
            <a:r>
              <a:rPr lang="ru-RU" sz="2300" dirty="0" err="1" smtClean="0">
                <a:latin typeface="Times New Roman Cyr" panose="02020603050405020304" pitchFamily="18" charset="-52"/>
              </a:rPr>
              <a:t>деконволюции</a:t>
            </a:r>
            <a:r>
              <a:rPr lang="ru-RU" sz="2300" dirty="0" smtClean="0">
                <a:latin typeface="Times New Roman Cyr" panose="02020603050405020304" pitchFamily="18" charset="-52"/>
              </a:rPr>
              <a:t> и алгоритм адаптивной гистограммной </a:t>
            </a:r>
            <a:r>
              <a:rPr lang="ru-RU" sz="2300" dirty="0" err="1" smtClean="0">
                <a:latin typeface="Times New Roman Cyr" panose="02020603050405020304" pitchFamily="18" charset="-52"/>
              </a:rPr>
              <a:t>эквализации</a:t>
            </a:r>
            <a:r>
              <a:rPr lang="ru-RU" sz="2300" dirty="0" smtClean="0">
                <a:latin typeface="Times New Roman Cyr" panose="02020603050405020304" pitchFamily="18" charset="-52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300" b="1" dirty="0" smtClean="0">
                <a:latin typeface="Times New Roman Cyr" panose="02020603050405020304" pitchFamily="18" charset="-52"/>
              </a:rPr>
              <a:t>Распознавание объектов </a:t>
            </a:r>
            <a:r>
              <a:rPr lang="ru-RU" sz="2300" dirty="0" smtClean="0">
                <a:latin typeface="Times New Roman Cyr" panose="02020603050405020304" pitchFamily="18" charset="-52"/>
              </a:rPr>
              <a:t>- это процесс распознавания и классификации объектов на изображении или видео. Наиболее распространенные алгоритмы распознавания объектов включают методы на основе признаков, нейронные сети и алгоритмы машинного обучения.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300" b="1" dirty="0" smtClean="0">
                <a:latin typeface="Times New Roman Cyr" panose="02020603050405020304" pitchFamily="18" charset="-52"/>
              </a:rPr>
              <a:t>Определение движения </a:t>
            </a:r>
            <a:r>
              <a:rPr lang="ru-RU" sz="2300" dirty="0" smtClean="0">
                <a:latin typeface="Times New Roman Cyr" panose="02020603050405020304" pitchFamily="18" charset="-52"/>
              </a:rPr>
              <a:t>- это процесс определения движения объектов на видео. </a:t>
            </a:r>
          </a:p>
        </p:txBody>
      </p:sp>
    </p:spTree>
    <p:extLst>
      <p:ext uri="{BB962C8B-B14F-4D97-AF65-F5344CB8AC3E}">
        <p14:creationId xmlns:p14="http://schemas.microsoft.com/office/powerpoint/2010/main" val="148281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50" y="365125"/>
            <a:ext cx="11753850" cy="1325563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Times New Roman Cyr" panose="02020603050405020304" pitchFamily="18" charset="-52"/>
              </a:rPr>
              <a:t>C. </a:t>
            </a:r>
            <a:r>
              <a:rPr lang="ru-RU" sz="3500" b="1" dirty="0" smtClean="0">
                <a:latin typeface="Times New Roman Cyr" panose="02020603050405020304" pitchFamily="18" charset="-52"/>
              </a:rPr>
              <a:t>Системы визуального наблюдения и распознавания объектов</a:t>
            </a:r>
            <a:endParaRPr lang="ru-RU" sz="3500" b="1" dirty="0">
              <a:latin typeface="Times New Roman Cyr" panose="020206030504050203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85725" y="1825624"/>
            <a:ext cx="12277725" cy="489902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>
                <a:latin typeface="Times New Roman Cyr" panose="02020603050405020304" pitchFamily="18" charset="-52"/>
              </a:rPr>
              <a:t>Системы визуального наблюдения и распознавания объектов </a:t>
            </a:r>
            <a:r>
              <a:rPr lang="ru-RU" dirty="0">
                <a:latin typeface="Times New Roman Cyr" panose="02020603050405020304" pitchFamily="18" charset="-52"/>
              </a:rPr>
              <a:t>основаны на технологиях компьютерного зрения и используются для автоматического обнаружения, идентификации и отслеживания объектов на изображениях или видео.</a:t>
            </a:r>
          </a:p>
          <a:p>
            <a:pPr algn="just"/>
            <a:r>
              <a:rPr lang="ru-RU" dirty="0">
                <a:latin typeface="Times New Roman Cyr" panose="02020603050405020304" pitchFamily="18" charset="-52"/>
              </a:rPr>
              <a:t>Такие системы могут быть применены в различных областях, таких как безопасность, производство, здравоохранение и др. Они могут быть использованы для мониторинга общественных мест, промышленных объектов, автомобильных дорог, аэропортов и т.д.</a:t>
            </a:r>
          </a:p>
          <a:p>
            <a:pPr algn="just"/>
            <a:r>
              <a:rPr lang="ru-RU" dirty="0">
                <a:latin typeface="Times New Roman Cyr" panose="02020603050405020304" pitchFamily="18" charset="-52"/>
              </a:rPr>
              <a:t>Системы визуального наблюдения и распознавания объектов состоят из нескольких компонентов, включая камеры, программное обеспечение для обработки изображений и видео, базы данных для хранения информации об объектах и систем управления для принятия решений на основе полученной информации.</a:t>
            </a:r>
          </a:p>
          <a:p>
            <a:pPr algn="just"/>
            <a:endParaRPr lang="ru-RU" dirty="0">
              <a:latin typeface="Times New Roman Cyr" panose="020206030504050203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02186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6225"/>
            <a:ext cx="10515600" cy="5900738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 Cyr" panose="02020603050405020304" pitchFamily="18" charset="-52"/>
              </a:rPr>
              <a:t>Для распознавания объектов системы могут использовать различные методы и алгоритмы, включая детектирование объектов, извлечение признаков, классификацию и отслеживание. Например, для распознавания лиц на изображениях система может использовать метод детектирования лиц, извлечения признаков, таких как форма лица и расстояние между глазами, и классификацию, чтобы определить, кто находится на изображении.</a:t>
            </a:r>
          </a:p>
          <a:p>
            <a:pPr algn="just"/>
            <a:r>
              <a:rPr lang="ru-RU" dirty="0" smtClean="0">
                <a:latin typeface="Times New Roman Cyr" panose="02020603050405020304" pitchFamily="18" charset="-52"/>
              </a:rPr>
              <a:t>Системы визуального наблюдения и распознавания объектов могут значительно повысить эффективность и безопасность в различных сферах деятельности. Однако, такие системы могут вызывать опасения в связи с защитой личной информации и правами на приватность.</a:t>
            </a:r>
            <a:endParaRPr lang="ru-RU" dirty="0">
              <a:latin typeface="Times New Roman Cyr" panose="020206030504050203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824385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" y="174626"/>
            <a:ext cx="11791950" cy="34925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 Cyr" panose="02020603050405020304" pitchFamily="18" charset="-52"/>
              </a:rPr>
              <a:t>3.Применение компьютерного зрения в различных областях</a:t>
            </a:r>
            <a:endParaRPr lang="ru-RU" sz="3200" b="1" dirty="0">
              <a:solidFill>
                <a:srgbClr val="FF0000"/>
              </a:solidFill>
              <a:latin typeface="Times New Roman Cyr" panose="02020603050405020304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700" y="762000"/>
            <a:ext cx="11087100" cy="587692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Технологии компьютерного зрения широко используются в различных областях, включая: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 smtClean="0">
                <a:latin typeface="Times New Roman Cyr" panose="02020603050405020304" pitchFamily="18" charset="-52"/>
              </a:rPr>
              <a:t>Безопасность</a:t>
            </a:r>
            <a:r>
              <a:rPr lang="ru-RU" dirty="0" smtClean="0">
                <a:latin typeface="Times New Roman Cyr" panose="02020603050405020304" pitchFamily="18" charset="-52"/>
              </a:rPr>
              <a:t>: системы видеонаблюдения с использованием компьютерного зрения могут автоматически обнаруживать и распознавать лица, распознавать номера автомобилей и отслеживать движение людей и транспорта.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 smtClean="0">
                <a:latin typeface="Times New Roman Cyr" panose="02020603050405020304" pitchFamily="18" charset="-52"/>
              </a:rPr>
              <a:t>Производство:</a:t>
            </a:r>
            <a:r>
              <a:rPr lang="ru-RU" dirty="0" smtClean="0">
                <a:latin typeface="Times New Roman Cyr" panose="02020603050405020304" pitchFamily="18" charset="-52"/>
              </a:rPr>
              <a:t> в производственных процессах можно использовать компьютерное зрение для автоматического контроля качества продукции и определения неисправностей на производственном оборудовании.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 smtClean="0">
                <a:latin typeface="Times New Roman Cyr" panose="02020603050405020304" pitchFamily="18" charset="-52"/>
              </a:rPr>
              <a:t>Здравоохранение</a:t>
            </a:r>
            <a:r>
              <a:rPr lang="ru-RU" dirty="0" smtClean="0">
                <a:latin typeface="Times New Roman Cyr" panose="02020603050405020304" pitchFamily="18" charset="-52"/>
              </a:rPr>
              <a:t>: компьютерное зрение может помочь в диагностике заболеваний и обнаружении неисправностей на медицинском оборудовании.</a:t>
            </a:r>
          </a:p>
        </p:txBody>
      </p:sp>
    </p:spTree>
    <p:extLst>
      <p:ext uri="{BB962C8B-B14F-4D97-AF65-F5344CB8AC3E}">
        <p14:creationId xmlns:p14="http://schemas.microsoft.com/office/powerpoint/2010/main" val="3088867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9550"/>
            <a:ext cx="10515600" cy="5967413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 Cyr" panose="02020603050405020304" pitchFamily="18" charset="-52"/>
              </a:rPr>
              <a:t>А</a:t>
            </a:r>
            <a:r>
              <a:rPr lang="ru-RU" b="1" dirty="0" smtClean="0">
                <a:latin typeface="Times New Roman Cyr" panose="02020603050405020304" pitchFamily="18" charset="-52"/>
              </a:rPr>
              <a:t>втомобильная промышленность</a:t>
            </a:r>
            <a:r>
              <a:rPr lang="ru-RU" dirty="0" smtClean="0">
                <a:latin typeface="Times New Roman Cyr" panose="02020603050405020304" pitchFamily="18" charset="-52"/>
              </a:rPr>
              <a:t>: системы компьютерного зрения могут использоваться для автоматического распознавания дорожных знаков, обнаружения пешеходов и других транспортных средств.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latin typeface="Times New Roman Cyr" panose="02020603050405020304" pitchFamily="18" charset="-52"/>
              </a:rPr>
              <a:t>Розничная торговля</a:t>
            </a:r>
            <a:r>
              <a:rPr lang="ru-RU" dirty="0" smtClean="0">
                <a:latin typeface="Times New Roman Cyr" panose="02020603050405020304" pitchFamily="18" charset="-52"/>
              </a:rPr>
              <a:t>: компьютерное зрение может использоваться для улучшения опыта покупателя, например, путем распознавания лиц и персонализации рекламных предложений.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latin typeface="Times New Roman Cyr" panose="02020603050405020304" pitchFamily="18" charset="-52"/>
              </a:rPr>
              <a:t>Аэрокосмическая промышленность</a:t>
            </a:r>
            <a:r>
              <a:rPr lang="ru-RU" dirty="0" smtClean="0">
                <a:latin typeface="Times New Roman Cyr" panose="02020603050405020304" pitchFamily="18" charset="-52"/>
              </a:rPr>
              <a:t>: системы компьютерного зрения могут использоваться для обнаружения и отслеживания космических объектов и отклонений в работе оборудования на орбите.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latin typeface="Times New Roman Cyr" panose="02020603050405020304" pitchFamily="18" charset="-52"/>
              </a:rPr>
              <a:t>Сельское хозяйство</a:t>
            </a:r>
            <a:r>
              <a:rPr lang="ru-RU" dirty="0" smtClean="0">
                <a:latin typeface="Times New Roman Cyr" panose="02020603050405020304" pitchFamily="18" charset="-52"/>
              </a:rPr>
              <a:t>: компьютерное зрение может использоваться для определения состояния посевов, урожайности, определения типа почвы и растительности.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9022195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7650"/>
            <a:ext cx="10515600" cy="5929313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latin typeface="Times New Roman Cyr" panose="02020603050405020304" pitchFamily="18" charset="-52"/>
              </a:rPr>
              <a:t>Игровая индустрия</a:t>
            </a:r>
            <a:r>
              <a:rPr lang="ru-RU" dirty="0" smtClean="0">
                <a:latin typeface="Times New Roman Cyr" panose="02020603050405020304" pitchFamily="18" charset="-52"/>
              </a:rPr>
              <a:t>: компьютерное зрение может использоваться для создания виртуальных миров и взаимодействия игроков с ними.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latin typeface="Times New Roman Cyr" panose="02020603050405020304" pitchFamily="18" charset="-52"/>
              </a:rPr>
              <a:t>Робототехника:</a:t>
            </a:r>
            <a:r>
              <a:rPr lang="ru-RU" dirty="0" smtClean="0">
                <a:latin typeface="Times New Roman Cyr" panose="02020603050405020304" pitchFamily="18" charset="-52"/>
              </a:rPr>
              <a:t> компьютерное зрение используется для создания автономных роботов, которые могут обнаруживать объекты и принимать решения на основе обнаруженной информации.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 Cyr" panose="02020603050405020304" pitchFamily="18" charset="-52"/>
              </a:rPr>
              <a:t>Это лишь несколько примеров применения технологий компьютерного зрения, которые имеют огромный потенциал для улучшения эффективности и качества работы в различных областях.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74483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2568</Words>
  <Application>Microsoft Office PowerPoint</Application>
  <PresentationFormat>Широкоэкранный</PresentationFormat>
  <Paragraphs>109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Times New Roman Cyr</vt:lpstr>
      <vt:lpstr>Тема Office</vt:lpstr>
      <vt:lpstr>Компьютерное зрение</vt:lpstr>
      <vt:lpstr>Часть 1: Введение в компьютерное зрение </vt:lpstr>
      <vt:lpstr>Часть 2: Технологии компьютерного зрения </vt:lpstr>
      <vt:lpstr>Часть 3: Применение компьютерного зрения в различных областях </vt:lpstr>
      <vt:lpstr>Часть 4: Будущее компьютерного зрения </vt:lpstr>
      <vt:lpstr>Часть 1: Введение в компьютерное зрение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Определение компьютерного зрения </vt:lpstr>
      <vt:lpstr>Презентация PowerPoint</vt:lpstr>
      <vt:lpstr>Презентация PowerPoint</vt:lpstr>
      <vt:lpstr>Вот несколько примеров применения компьютерного зрения: </vt:lpstr>
      <vt:lpstr>История развития компьютерного зрения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2.Технологии компьютерного зрения</vt:lpstr>
      <vt:lpstr>Презентация PowerPoint</vt:lpstr>
      <vt:lpstr>А. Основные принципы технологии компьютерного зрения включают следующее:</vt:lpstr>
      <vt:lpstr>Презентация PowerPoint</vt:lpstr>
      <vt:lpstr>B. Алгоритмы обработки изображений и видео</vt:lpstr>
      <vt:lpstr>C. Системы визуального наблюдения и распознавания объектов</vt:lpstr>
      <vt:lpstr>Презентация PowerPoint</vt:lpstr>
      <vt:lpstr>3.Применение компьютерного зрения в различных областях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Компьютерное зрение</dc:title>
  <dc:creator>Учетная запись Майкрософт</dc:creator>
  <cp:lastModifiedBy>Учетная запись Майкрософт</cp:lastModifiedBy>
  <cp:revision>16</cp:revision>
  <cp:lastPrinted>2023-03-27T22:04:42Z</cp:lastPrinted>
  <dcterms:created xsi:type="dcterms:W3CDTF">2023-03-27T19:48:15Z</dcterms:created>
  <dcterms:modified xsi:type="dcterms:W3CDTF">2023-03-28T06:36:03Z</dcterms:modified>
</cp:coreProperties>
</file>